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0" r:id="rId2"/>
    <p:sldId id="272" r:id="rId3"/>
    <p:sldId id="258" r:id="rId4"/>
    <p:sldId id="262" r:id="rId5"/>
    <p:sldId id="261" r:id="rId6"/>
    <p:sldId id="263" r:id="rId7"/>
    <p:sldId id="264" r:id="rId8"/>
    <p:sldId id="265" r:id="rId9"/>
    <p:sldId id="27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528">
          <p15:clr>
            <a:srgbClr val="A4A3A4"/>
          </p15:clr>
        </p15:guide>
        <p15:guide id="4" pos="28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Burnett" initials="SB" lastIdx="3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426" autoAdjust="0"/>
    <p:restoredTop sz="87269" autoAdjust="0"/>
  </p:normalViewPr>
  <p:slideViewPr>
    <p:cSldViewPr>
      <p:cViewPr varScale="1">
        <p:scale>
          <a:sx n="79" d="100"/>
          <a:sy n="79" d="100"/>
        </p:scale>
        <p:origin x="822" y="78"/>
      </p:cViewPr>
      <p:guideLst>
        <p:guide orient="horz" pos="2160"/>
        <p:guide pos="2880"/>
        <p:guide orient="horz" pos="528"/>
        <p:guide pos="288"/>
      </p:guideLst>
    </p:cSldViewPr>
  </p:slideViewPr>
  <p:outlineViewPr>
    <p:cViewPr>
      <p:scale>
        <a:sx n="33" d="100"/>
        <a:sy n="33" d="100"/>
      </p:scale>
      <p:origin x="0" y="-18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B8C6C-4E00-48C4-962E-916E6D67CB14}" type="datetimeFigureOut">
              <a:rPr lang="en-US" smtClean="0"/>
              <a:pPr/>
              <a:t>3/7/2017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827DA-D533-4A99-B1A8-3B5A8CCC5B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8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1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11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6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37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4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10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3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04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89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16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89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21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5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53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827DA-D533-4A99-B1A8-3B5A8CCC5B1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599"/>
            <a:ext cx="7772400" cy="1466851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US"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6"/>
          <a:stretch/>
        </p:blipFill>
        <p:spPr>
          <a:xfrm>
            <a:off x="5943600" y="228600"/>
            <a:ext cx="3200400" cy="187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5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buClr>
                <a:schemeClr val="tx2"/>
              </a:buClr>
              <a:defRPr/>
            </a:lvl1pPr>
            <a:lvl2pPr>
              <a:spcBef>
                <a:spcPts val="600"/>
              </a:spcBef>
              <a:buClr>
                <a:schemeClr val="tx2"/>
              </a:buClr>
              <a:defRPr/>
            </a:lvl2pPr>
            <a:lvl3pPr>
              <a:spcBef>
                <a:spcPts val="600"/>
              </a:spcBef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B53FD6B1-35BB-45C3-86EE-8F9D0E00C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1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B53FD6B1-35BB-45C3-86EE-8F9D0E00C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29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838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838200"/>
            <a:ext cx="9144000" cy="12601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83820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B53FD6B1-35BB-45C3-86EE-8F9D0E00C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382000" y="6553200"/>
            <a:ext cx="76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8"/>
          <a:stretch/>
        </p:blipFill>
        <p:spPr>
          <a:xfrm>
            <a:off x="7413758" y="68580"/>
            <a:ext cx="1730242" cy="89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hyperlink" Target="http://www.midstateems.org/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hyperlink" Target="http://www.midstateems.org/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667001"/>
            <a:ext cx="8686800" cy="1752600"/>
          </a:xfrm>
        </p:spPr>
        <p:txBody>
          <a:bodyPr/>
          <a:lstStyle/>
          <a:p>
            <a:r>
              <a:rPr lang="en-US" sz="4400" dirty="0"/>
              <a:t>2017 Collaborative Protocol</a:t>
            </a:r>
            <a:br>
              <a:rPr lang="en-US" sz="4400" dirty="0"/>
            </a:br>
            <a:r>
              <a:rPr lang="en-US" sz="4400" dirty="0"/>
              <a:t>BLS Protocol Changes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80" y="56388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</a:rPr>
              <a:t>Presented By:</a:t>
            </a:r>
          </a:p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</a:rPr>
              <a:t>Leslie Myers AEMT-P CIC</a:t>
            </a:r>
          </a:p>
          <a:p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</a:rPr>
              <a:t>Faxton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</a:rPr>
              <a:t> -St. Luke’s EMS Education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1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2"/>
    </mc:Choice>
    <mc:Fallback xmlns="">
      <p:transition spd="slow" advTm="8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2-14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Childbirth</a:t>
            </a:r>
          </a:p>
          <a:p>
            <a:endParaRPr lang="en-US" b="1" dirty="0"/>
          </a:p>
          <a:p>
            <a:pPr lvl="1"/>
            <a:r>
              <a:rPr lang="en-US" dirty="0"/>
              <a:t>Breech Delivery</a:t>
            </a:r>
          </a:p>
          <a:p>
            <a:pPr marL="109728" indent="0">
              <a:buNone/>
            </a:pPr>
            <a:endParaRPr lang="en-US" dirty="0"/>
          </a:p>
          <a:p>
            <a:pPr lvl="1"/>
            <a:r>
              <a:rPr lang="en-US" dirty="0"/>
              <a:t>Online material:</a:t>
            </a:r>
          </a:p>
          <a:p>
            <a:pPr lvl="2"/>
            <a:r>
              <a:rPr lang="en-US" dirty="0"/>
              <a:t>OB Field Delivery</a:t>
            </a:r>
          </a:p>
          <a:p>
            <a:pPr lvl="2"/>
            <a:r>
              <a:rPr lang="en-US" dirty="0"/>
              <a:t>Complications of Delivery simulation video</a:t>
            </a:r>
          </a:p>
          <a:p>
            <a:endParaRPr lang="en-US" dirty="0"/>
          </a:p>
          <a:p>
            <a:pPr lvl="1"/>
            <a:r>
              <a:rPr lang="en-US" dirty="0"/>
              <a:t>Additional online material: Neonatal Resuscitation simulation video. </a:t>
            </a:r>
          </a:p>
          <a:p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0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89"/>
    </mc:Choice>
    <mc:Fallback xmlns="">
      <p:transition spd="slow" advTm="8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2-15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COPD Exacerbation/Bronchospasm</a:t>
            </a:r>
          </a:p>
          <a:p>
            <a:endParaRPr lang="en-US" dirty="0"/>
          </a:p>
          <a:p>
            <a:pPr lvl="1"/>
            <a:r>
              <a:rPr lang="en-US" dirty="0"/>
              <a:t>CPAP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Albuterol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53"/>
    </mc:Choice>
    <mc:Fallback xmlns="">
      <p:transition spd="slow" advTm="41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2-20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Hemorrhage Control</a:t>
            </a:r>
          </a:p>
          <a:p>
            <a:endParaRPr lang="en-US" dirty="0"/>
          </a:p>
          <a:p>
            <a:pPr lvl="1"/>
            <a:r>
              <a:rPr lang="en-US" dirty="0"/>
              <a:t>This protocol authorizes the use of hemostatic dressings and commercially manufactured tourniquets </a:t>
            </a:r>
          </a:p>
          <a:p>
            <a:endParaRPr lang="en-US" dirty="0"/>
          </a:p>
          <a:p>
            <a:pPr lvl="1"/>
            <a:r>
              <a:rPr lang="en-US" dirty="0"/>
              <a:t>Online material: Massive Bleeding simulation video.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99"/>
    </mc:Choice>
    <mc:Fallback xmlns="">
      <p:transition spd="slow" advTm="125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2-23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Patella Dislocation</a:t>
            </a:r>
          </a:p>
          <a:p>
            <a:endParaRPr lang="en-US" dirty="0"/>
          </a:p>
          <a:p>
            <a:pPr lvl="1"/>
            <a:r>
              <a:rPr lang="en-US" dirty="0"/>
              <a:t>For isolated, clinically obvious, medial or lateral dislocation of the patella </a:t>
            </a:r>
          </a:p>
          <a:p>
            <a:endParaRPr lang="en-US" dirty="0"/>
          </a:p>
          <a:p>
            <a:pPr lvl="1"/>
            <a:r>
              <a:rPr lang="en-US" dirty="0"/>
              <a:t>Online material:  Patella reduction simulation video.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4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42"/>
    </mc:Choice>
    <mc:Fallback xmlns="">
      <p:transition spd="slow" advTm="8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2-35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Prescribed Medication Assistance</a:t>
            </a:r>
          </a:p>
          <a:p>
            <a:pPr lvl="1"/>
            <a:r>
              <a:rPr lang="en-US" dirty="0"/>
              <a:t>For patients or caregivers of patients who require assistance with medication that they, or people in their care, are prescribed </a:t>
            </a:r>
          </a:p>
          <a:p>
            <a:pPr lvl="1"/>
            <a:r>
              <a:rPr lang="en-US" dirty="0"/>
              <a:t>Sublingual nitroglycerin for patients with chest pain </a:t>
            </a:r>
          </a:p>
          <a:p>
            <a:pPr lvl="1"/>
            <a:r>
              <a:rPr lang="en-US" dirty="0"/>
              <a:t>Inhalers (albuterol* or other beta-agonists) for patients with asthma or COPD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Rectal diazepam (</a:t>
            </a:r>
            <a:r>
              <a:rPr lang="en-US" dirty="0" err="1">
                <a:solidFill>
                  <a:srgbClr val="FF0000"/>
                </a:solidFill>
              </a:rPr>
              <a:t>Diastat</a:t>
            </a:r>
            <a:r>
              <a:rPr lang="en-US" dirty="0">
                <a:solidFill>
                  <a:srgbClr val="FF0000"/>
                </a:solidFill>
              </a:rPr>
              <a:t>) for children or adults with special needs </a:t>
            </a:r>
          </a:p>
          <a:p>
            <a:pPr lvl="1"/>
            <a:r>
              <a:rPr lang="en-US" dirty="0"/>
              <a:t>Epinephrine autoinjectors for treatment of anaphylaxis </a:t>
            </a:r>
          </a:p>
          <a:p>
            <a:pPr lvl="1"/>
            <a:r>
              <a:rPr lang="pt-BR" dirty="0"/>
              <a:t>Naloxone (Narcan) via autoinjector or intranasal device. 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12"/>
    </mc:Choice>
    <mc:Fallback xmlns="">
      <p:transition spd="slow" advTm="5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Online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 Summary Slides</a:t>
            </a:r>
          </a:p>
          <a:p>
            <a:endParaRPr lang="en-US" dirty="0"/>
          </a:p>
          <a:p>
            <a:r>
              <a:rPr lang="en-US" dirty="0"/>
              <a:t>Introduction Video</a:t>
            </a:r>
          </a:p>
          <a:p>
            <a:endParaRPr lang="en-US" dirty="0"/>
          </a:p>
          <a:p>
            <a:r>
              <a:rPr lang="en-US" dirty="0"/>
              <a:t>Double Sequential Defibrillation</a:t>
            </a:r>
          </a:p>
          <a:p>
            <a:endParaRPr lang="en-US" dirty="0"/>
          </a:p>
          <a:p>
            <a:r>
              <a:rPr lang="en-US" dirty="0"/>
              <a:t>Transport Ventilator</a:t>
            </a:r>
          </a:p>
          <a:p>
            <a:endParaRPr lang="en-US" dirty="0"/>
          </a:p>
          <a:p>
            <a:r>
              <a:rPr lang="en-US" dirty="0"/>
              <a:t>Podcast Episode 38 and 39.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21"/>
    </mc:Choice>
    <mc:Fallback xmlns="">
      <p:transition spd="slow" advTm="5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take time to review all the protocols.</a:t>
            </a:r>
          </a:p>
          <a:p>
            <a:endParaRPr lang="en-US" dirty="0"/>
          </a:p>
          <a:p>
            <a:r>
              <a:rPr lang="en-US" dirty="0"/>
              <a:t>New Format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8"/>
    </mc:Choice>
    <mc:Fallback xmlns="">
      <p:transition spd="slow" advTm="21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questions please direct to the presenters at this roll out.</a:t>
            </a:r>
          </a:p>
          <a:p>
            <a:endParaRPr lang="en-US" dirty="0"/>
          </a:p>
          <a:p>
            <a:r>
              <a:rPr lang="en-US" dirty="0"/>
              <a:t>Thank you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9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6"/>
    </mc:Choice>
    <mc:Fallback xmlns="">
      <p:transition spd="slow" advTm="19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OVER VIEW OF THE COLLABRATIVE PROTOCOLS FOR THE BASIC EMT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6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2"/>
    </mc:Choice>
    <mc:Fallback xmlns="">
      <p:transition spd="slow" advTm="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Collaborative Protocols </a:t>
            </a:r>
            <a:r>
              <a:rPr lang="en-US" dirty="0">
                <a:hlinkClick r:id="rId5"/>
              </a:rPr>
              <a:t>www.midstateems.org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475" y="1981200"/>
            <a:ext cx="6761050" cy="438340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2"/>
    </mc:Choice>
    <mc:Fallback xmlns="">
      <p:transition spd="slow" advTm="9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Links can be found at </a:t>
            </a:r>
            <a:r>
              <a:rPr lang="en-US" dirty="0">
                <a:hlinkClick r:id="rId5"/>
              </a:rPr>
              <a:t>www.midstateems.org</a:t>
            </a:r>
            <a:endParaRPr lang="en-US" dirty="0"/>
          </a:p>
          <a:p>
            <a:endParaRPr lang="en-US" dirty="0"/>
          </a:p>
          <a:p>
            <a:r>
              <a:rPr lang="en-US" dirty="0"/>
              <a:t>Under the title Protocol Rollout 2017</a:t>
            </a:r>
          </a:p>
          <a:p>
            <a:endParaRPr lang="en-US" dirty="0"/>
          </a:p>
          <a:p>
            <a:r>
              <a:rPr lang="en-US" dirty="0"/>
              <a:t>Protocol roll out overview.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4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8"/>
    </mc:Choice>
    <mc:Fallback xmlns="">
      <p:transition spd="slow" advTm="15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1-5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Cardiac Arrest Determination of Obvious Death</a:t>
            </a:r>
          </a:p>
          <a:p>
            <a:endParaRPr lang="en-US" dirty="0"/>
          </a:p>
          <a:p>
            <a:pPr lvl="1"/>
            <a:r>
              <a:rPr lang="en-US" dirty="0"/>
              <a:t>Addresses the criteria when you would </a:t>
            </a:r>
            <a:r>
              <a:rPr lang="en-US" b="1" dirty="0">
                <a:solidFill>
                  <a:srgbClr val="FF0000"/>
                </a:solidFill>
              </a:rPr>
              <a:t>not</a:t>
            </a:r>
            <a:r>
              <a:rPr lang="en-US" dirty="0"/>
              <a:t> begin resuscitative measures</a:t>
            </a:r>
          </a:p>
          <a:p>
            <a:pPr marL="109728" indent="0">
              <a:buNone/>
            </a:pPr>
            <a:endParaRPr lang="en-US" dirty="0"/>
          </a:p>
          <a:p>
            <a:pPr lvl="1"/>
            <a:r>
              <a:rPr lang="en-US" dirty="0"/>
              <a:t>Online: End of Life Issues</a:t>
            </a:r>
          </a:p>
          <a:p>
            <a:pPr marL="109728" indent="0">
              <a:buNone/>
            </a:pPr>
            <a:endParaRPr lang="en-US" dirty="0"/>
          </a:p>
          <a:p>
            <a:pPr lvl="1"/>
            <a:r>
              <a:rPr lang="en-US" dirty="0"/>
              <a:t>Also see: Protocol 2 -3: Advanced Directives. </a:t>
            </a:r>
          </a:p>
          <a:p>
            <a:pPr lv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09"/>
    </mc:Choice>
    <mc:Fallback xmlns="">
      <p:transition spd="slow" advTm="176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2-1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General: Acute Asthma</a:t>
            </a:r>
          </a:p>
          <a:p>
            <a:endParaRPr lang="en-US" dirty="0"/>
          </a:p>
          <a:p>
            <a:pPr lvl="1"/>
            <a:r>
              <a:rPr lang="en-US" dirty="0"/>
              <a:t>Medical Control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Agencies with regional approval:</a:t>
            </a:r>
          </a:p>
          <a:p>
            <a:pPr lvl="2"/>
            <a:r>
              <a:rPr lang="en-US" dirty="0"/>
              <a:t>CPAP</a:t>
            </a:r>
          </a:p>
          <a:p>
            <a:pPr lvl="2"/>
            <a:r>
              <a:rPr lang="en-US" dirty="0"/>
              <a:t>Epinephrine.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59"/>
    </mc:Choice>
    <mc:Fallback xmlns="">
      <p:transition spd="slow" advTm="60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2-5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Airway Management &amp; Oxygen Delivery</a:t>
            </a:r>
          </a:p>
          <a:p>
            <a:endParaRPr lang="en-US" dirty="0"/>
          </a:p>
          <a:p>
            <a:pPr lvl="1"/>
            <a:r>
              <a:rPr lang="en-US" dirty="0"/>
              <a:t>Oxygen therapy via non-rebreather mask (NRB) 10-15 LPM, or nasal cannula (NC) 2-6 LPM, </a:t>
            </a:r>
            <a:r>
              <a:rPr lang="en-US" dirty="0">
                <a:solidFill>
                  <a:srgbClr val="FF0000"/>
                </a:solidFill>
              </a:rPr>
              <a:t>to maintain oxygen saturation ≥ 92% 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Remember:  Visual assessment of your patient’s airway and breathing status.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02"/>
    </mc:Choice>
    <mc:Fallback xmlns="">
      <p:transition spd="slow" advTm="3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2-8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Avulsed Tooth</a:t>
            </a:r>
          </a:p>
          <a:p>
            <a:endParaRPr lang="en-US" b="1" dirty="0"/>
          </a:p>
          <a:p>
            <a:pPr lvl="1"/>
            <a:r>
              <a:rPr lang="en-US" dirty="0"/>
              <a:t>Addresses criteria to replace tooth</a:t>
            </a:r>
          </a:p>
          <a:p>
            <a:endParaRPr lang="en-US" dirty="0"/>
          </a:p>
          <a:p>
            <a:pPr lvl="1"/>
            <a:r>
              <a:rPr lang="en-US" dirty="0"/>
              <a:t>Online material: Avulsed Tooth.</a:t>
            </a:r>
          </a:p>
          <a:p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58"/>
    </mc:Choice>
    <mc:Fallback xmlns="">
      <p:transition spd="slow" advTm="60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2 -11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Carbon Monoxide Exposure _ Suspected</a:t>
            </a:r>
          </a:p>
          <a:p>
            <a:endParaRPr lang="en-US" dirty="0"/>
          </a:p>
          <a:p>
            <a:r>
              <a:rPr lang="en-US" dirty="0"/>
              <a:t>For patients with smoke inhalation, patients for whom a CO alarm has gone off in the residence , or any other potential exposure to CO.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3FD6B1-35BB-45C3-86EE-8F9D0E00C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6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64"/>
    </mc:Choice>
    <mc:Fallback xmlns="">
      <p:transition spd="slow" advTm="112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74">
      <a:dk1>
        <a:sysClr val="windowText" lastClr="000000"/>
      </a:dk1>
      <a:lt1>
        <a:sysClr val="window" lastClr="FFFFFF"/>
      </a:lt1>
      <a:dk2>
        <a:srgbClr val="3F5FBD"/>
      </a:dk2>
      <a:lt2>
        <a:srgbClr val="AEAEAE"/>
      </a:lt2>
      <a:accent1>
        <a:srgbClr val="D75349"/>
      </a:accent1>
      <a:accent2>
        <a:srgbClr val="DEBD36"/>
      </a:accent2>
      <a:accent3>
        <a:srgbClr val="38A136"/>
      </a:accent3>
      <a:accent4>
        <a:srgbClr val="4F6AC1"/>
      </a:accent4>
      <a:accent5>
        <a:srgbClr val="8D4FC1"/>
      </a:accent5>
      <a:accent6>
        <a:srgbClr val="FFFF00"/>
      </a:accent6>
      <a:hlink>
        <a:srgbClr val="3F5FBD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>
              <a:lumMod val="50000"/>
            </a:schemeClr>
          </a:solidFill>
        </a:ln>
      </a:spPr>
      <a:bodyPr rtlCol="0" anchor="ctr"/>
      <a:lstStyle>
        <a:defPPr algn="ctr">
          <a:defRPr dirty="0" smtClean="0">
            <a:latin typeface="Cambria" panose="020405030504060302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b="1" dirty="0" smtClean="0">
            <a:latin typeface="Cambria" panose="020405030504060302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4429</TotalTime>
  <Words>443</Words>
  <Application>Microsoft Office PowerPoint</Application>
  <PresentationFormat>On-screen Show (4:3)</PresentationFormat>
  <Paragraphs>132</Paragraphs>
  <Slides>17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Cambria</vt:lpstr>
      <vt:lpstr>1_Office Theme</vt:lpstr>
      <vt:lpstr>2017 Collaborative Protocol BLS Protocol Changes </vt:lpstr>
      <vt:lpstr>PowerPoint Presentation</vt:lpstr>
      <vt:lpstr>OVERVIEW</vt:lpstr>
      <vt:lpstr>Online Material</vt:lpstr>
      <vt:lpstr>Protocol 1-5</vt:lpstr>
      <vt:lpstr>Protocol 2-1</vt:lpstr>
      <vt:lpstr>Protocol 2-5</vt:lpstr>
      <vt:lpstr>Protocol 2-8</vt:lpstr>
      <vt:lpstr>Protocol 2 -11</vt:lpstr>
      <vt:lpstr>Protocol 2-14</vt:lpstr>
      <vt:lpstr>Protocol 2-15</vt:lpstr>
      <vt:lpstr>Protocol 2-20</vt:lpstr>
      <vt:lpstr>Protocol 2-23</vt:lpstr>
      <vt:lpstr>Protocol 2-35</vt:lpstr>
      <vt:lpstr>Additional Online Material</vt:lpstr>
      <vt:lpstr>Review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NYS Collaborative Protocols</dc:title>
  <dc:creator>FullagaC</dc:creator>
  <cp:lastModifiedBy>Bill</cp:lastModifiedBy>
  <cp:revision>131</cp:revision>
  <dcterms:created xsi:type="dcterms:W3CDTF">2016-08-20T21:13:49Z</dcterms:created>
  <dcterms:modified xsi:type="dcterms:W3CDTF">2017-03-07T18:51:25Z</dcterms:modified>
</cp:coreProperties>
</file>